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73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/>
    <p:restoredTop sz="94729"/>
  </p:normalViewPr>
  <p:slideViewPr>
    <p:cSldViewPr snapToGrid="0" snapToObjects="1">
      <p:cViewPr varScale="1">
        <p:scale>
          <a:sx n="92" d="100"/>
          <a:sy n="92" d="100"/>
        </p:scale>
        <p:origin x="1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B1D26-A5D4-D64A-B98D-7AD4D8C8C52C}" type="datetimeFigureOut">
              <a:rPr lang="en-AU" smtClean="0"/>
              <a:t>24/10/20</a:t>
            </a:fld>
            <a:endParaRPr lang="en-AU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A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AFB5D-3BE8-764A-B7E6-C2BF5B673F06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70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DBA9B-B9E4-884B-B9A9-66CD13AE0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4EA423-1FC6-7348-B43B-5DA197F4E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AU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E787AE-5B46-2748-B966-2A831F273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5E13-87B1-F64E-B077-3984127296AD}" type="datetime1">
              <a:rPr lang="fr-FR" smtClean="0"/>
              <a:t>24/10/2020</a:t>
            </a:fld>
            <a:endParaRPr lang="en-AU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9F1DBB-C87E-404F-BE60-3F56A2E5A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3DFE15-BAAE-BF44-BF2A-FBF097BF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‹N°›</a:t>
            </a:fld>
            <a:endParaRPr lang="en-AU"/>
          </a:p>
        </p:txBody>
      </p:sp>
      <p:pic>
        <p:nvPicPr>
          <p:cNvPr id="7" name="Image 6" descr="Capture d’écran 2015-10-12 à 14.19.06.png">
            <a:extLst>
              <a:ext uri="{FF2B5EF4-FFF2-40B4-BE49-F238E27FC236}">
                <a16:creationId xmlns:a16="http://schemas.microsoft.com/office/drawing/2014/main" id="{08ACBCDB-2E2C-2541-A674-ADF70FEBF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r="603"/>
          <a:stretch/>
        </p:blipFill>
        <p:spPr>
          <a:xfrm>
            <a:off x="0" y="0"/>
            <a:ext cx="12192000" cy="69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3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0598B-5367-3341-8B48-45B4196C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D14AEB-4F4C-8A4B-AD66-5AA987759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AU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D14751-3B6A-504D-BF66-00EC7AFB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67D7-874E-8C4E-9B1F-4425E6617FB4}" type="datetime1">
              <a:rPr lang="fr-FR" smtClean="0"/>
              <a:t>24/10/2020</a:t>
            </a:fld>
            <a:endParaRPr lang="en-AU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13610C-DA98-424C-8ED6-ED4104A8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FAE206-B2AB-D046-B0BE-C6A11EDD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911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D4D72B7-E5FB-E046-B122-BF5EAAD7C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2B6AA1-0C71-934D-B60C-61B5D9191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AU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0892FD-F0B6-1145-BF85-647A5474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25A8-754B-CA43-8095-84A91FB0A26C}" type="datetime1">
              <a:rPr lang="fr-FR" smtClean="0"/>
              <a:t>24/10/2020</a:t>
            </a:fld>
            <a:endParaRPr lang="en-AU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FE2B08-0C60-6443-8184-00EDE3A75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2CA110-76BB-4344-8CD2-7268B612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624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38E69-2CCE-F94A-8B31-D695917E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B3DA-8D23-2648-B740-877358E3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AU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63366B-203D-B24D-8DD2-51104312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D475-E7F0-A04D-B40F-63A978A04727}" type="datetime1">
              <a:rPr lang="fr-FR" smtClean="0"/>
              <a:t>24/10/2020</a:t>
            </a:fld>
            <a:endParaRPr lang="en-AU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0BE4BD-78D7-D14F-A78E-86ED9A0B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EFE07F-C685-C442-99D3-5CCC1EFC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808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D1BE7-191B-8244-ACA0-27B090C6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8C8050-AB9E-314B-AB9D-85A92FA4C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AU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5E3E8D-B246-494B-ADB3-B5BDEFFA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9168-C5B7-D949-B945-D00A181DB2CA}" type="datetime1">
              <a:rPr lang="fr-FR" smtClean="0"/>
              <a:t>24/10/2020</a:t>
            </a:fld>
            <a:endParaRPr lang="en-AU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BC041E-A704-2947-ADFD-40ADDB89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9B0664-7874-CB40-A926-F491F414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60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134293-B1C9-5542-B7B1-AA6C3072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CC7FC-9F01-C545-8D1F-5730F004E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AU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9AD291-9BCA-4147-A21A-25B374991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AU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07060D-DA6E-6644-9AC6-AB820DE2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B412-E3BC-F04F-A30D-0F7F767975C5}" type="datetime1">
              <a:rPr lang="fr-FR" smtClean="0"/>
              <a:t>24/10/2020</a:t>
            </a:fld>
            <a:endParaRPr lang="en-AU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65F00F-481F-064E-A216-54102BDC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B907DC-ED33-4242-B226-2BF2DADA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321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52EAF8-FB92-F147-A183-246641E6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F498AD-F7BB-8B4E-8798-02C1CE944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AU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0D0F79-EC13-D147-A5E5-70077E884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AU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3DF40C-846D-1C4C-BEBB-0942E7BFA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AU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A1497F-C065-7A41-9219-A9C78AE41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AU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C66EB5-5CC7-E74C-926E-EF10A8E6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AB4D-32A0-BF41-924E-2372489A3EB6}" type="datetime1">
              <a:rPr lang="fr-FR" smtClean="0"/>
              <a:t>24/10/2020</a:t>
            </a:fld>
            <a:endParaRPr lang="en-AU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A00A277-5FFC-B140-B193-7A88A236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01AF108-7C60-544E-AE66-083D0E53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06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BBD73B-2395-EE41-A93E-F904072E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CDE157-2441-C043-8B06-68E27088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1A83E-17DF-4B44-8A07-FA37C72D7CDB}" type="datetime1">
              <a:rPr lang="fr-FR" smtClean="0"/>
              <a:t>24/10/2020</a:t>
            </a:fld>
            <a:endParaRPr lang="en-AU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6AD25C-1302-FF4E-B19B-43A0DD20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7FF764-4457-A841-8AB5-4C62AD34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625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D19B7E-21E3-404B-A9CD-FA2967A2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0163-4E2C-054C-AAD1-75FD0BAF5040}" type="datetime1">
              <a:rPr lang="fr-FR" smtClean="0"/>
              <a:t>24/10/2020</a:t>
            </a:fld>
            <a:endParaRPr lang="en-AU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72A3636-C59C-FE46-9015-FB53D57D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61F864-1DD3-A143-A1B5-E1C42024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616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B0DD3-F81E-3F48-B3D4-ED70274AA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F58777-DC7F-DE46-9A9F-65C6A2837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AU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66715E-A1BD-1443-8683-F6DE2633A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AU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782132-2875-E546-A43A-467D0C4A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1A4-EE5E-9944-8688-9367B1C29FE1}" type="datetime1">
              <a:rPr lang="fr-FR" smtClean="0"/>
              <a:t>24/10/2020</a:t>
            </a:fld>
            <a:endParaRPr lang="en-AU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6C1150-0E3A-4A4D-B21F-90BE8591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488D63-0F78-EA43-945E-206F8714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91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A58181-9C52-BB48-91EF-A49A4930B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5039BB-9DE5-184F-870F-DE90DDC0E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2FD912-2943-AF4B-BFCD-B9314DFDC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AU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290DDC-F2AE-7B42-8450-E665F91D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49F-2440-5C4E-A72C-B69673DA4CD1}" type="datetime1">
              <a:rPr lang="fr-FR" smtClean="0"/>
              <a:t>24/10/2020</a:t>
            </a:fld>
            <a:endParaRPr lang="en-AU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13CDE1-DFBF-8044-8A9D-4D437BBF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87EABF-70B9-D64F-B1DF-6C14BAF2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564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17753D-8151-1C4F-83EC-FE018E1D4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AU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416D4E-75B6-4B4F-9D08-3B2F5165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AU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04335A-F51E-074D-B18B-0C8F4DBB3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BBFFF-B4CA-2846-B4AC-D82B752BEEB7}" type="datetime1">
              <a:rPr lang="fr-FR" smtClean="0"/>
              <a:t>24/10/2020</a:t>
            </a:fld>
            <a:endParaRPr lang="en-AU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D1A885-9285-4E40-8F59-F5B7D4853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E42B16-03AE-7345-911D-E9985FE54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D06A8-05D1-AD4B-A02B-2580DC4135A8}" type="slidenum">
              <a:rPr lang="en-AU" smtClean="0"/>
              <a:t>‹N°›</a:t>
            </a:fld>
            <a:endParaRPr lang="en-AU"/>
          </a:p>
        </p:txBody>
      </p:sp>
      <p:pic>
        <p:nvPicPr>
          <p:cNvPr id="7" name="Image 6" descr="dia_interieure.jpg">
            <a:extLst>
              <a:ext uri="{FF2B5EF4-FFF2-40B4-BE49-F238E27FC236}">
                <a16:creationId xmlns:a16="http://schemas.microsoft.com/office/drawing/2014/main" id="{BC5C5FCE-E5B0-BB4D-B832-A5B323C39A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1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5-10-12 à 14.19.06.png">
            <a:extLst>
              <a:ext uri="{FF2B5EF4-FFF2-40B4-BE49-F238E27FC236}">
                <a16:creationId xmlns:a16="http://schemas.microsoft.com/office/drawing/2014/main" id="{FD305469-A4C9-7C4C-983D-7D21034C7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r="603"/>
          <a:stretch/>
        </p:blipFill>
        <p:spPr>
          <a:xfrm>
            <a:off x="2" y="0"/>
            <a:ext cx="12191998" cy="687305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D4F61A-2CC4-0D4E-942D-D62A1D8A09E4}"/>
              </a:ext>
            </a:extLst>
          </p:cNvPr>
          <p:cNvSpPr txBox="1"/>
          <p:nvPr/>
        </p:nvSpPr>
        <p:spPr>
          <a:xfrm>
            <a:off x="1870364" y="1922583"/>
            <a:ext cx="9884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Validation of POLIMI </a:t>
            </a:r>
            <a:r>
              <a:rPr lang="fr-FR" sz="3200" b="1" dirty="0" err="1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chemical</a:t>
            </a:r>
            <a:r>
              <a:rPr lang="fr-FR" sz="3200" b="1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scheme</a:t>
            </a:r>
            <a:r>
              <a:rPr lang="fr-FR" sz="3200" b="1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reduction</a:t>
            </a:r>
            <a:r>
              <a:rPr lang="fr-FR" sz="3200" b="1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with</a:t>
            </a:r>
            <a:r>
              <a:rPr lang="fr-FR" sz="3200" b="1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 ARCANE for CH4 and H2 combustion.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57A837-DAA3-574B-B4A9-A21E0EF9F559}"/>
              </a:ext>
            </a:extLst>
          </p:cNvPr>
          <p:cNvSpPr txBox="1"/>
          <p:nvPr/>
        </p:nvSpPr>
        <p:spPr>
          <a:xfrm>
            <a:off x="3060072" y="3307744"/>
            <a:ext cx="865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Palatino" pitchFamily="2" charset="77"/>
                <a:ea typeface="Palatino" pitchFamily="2" charset="77"/>
              </a:rPr>
              <a:t>Antoine PESTRE</a:t>
            </a:r>
          </a:p>
          <a:p>
            <a:pPr algn="r"/>
            <a:r>
              <a:rPr lang="fr-FR" dirty="0" err="1">
                <a:latin typeface="Palatino" pitchFamily="2" charset="77"/>
                <a:ea typeface="Palatino" pitchFamily="2" charset="77"/>
              </a:rPr>
              <a:t>pestre@cerfacs.fr</a:t>
            </a:r>
            <a:endParaRPr lang="fr-FR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873C7C-3625-E44F-A47E-F1502D300783}"/>
              </a:ext>
            </a:extLst>
          </p:cNvPr>
          <p:cNvSpPr txBox="1"/>
          <p:nvPr/>
        </p:nvSpPr>
        <p:spPr>
          <a:xfrm>
            <a:off x="3060072" y="4262018"/>
            <a:ext cx="8658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Palatino" pitchFamily="2" charset="77"/>
                <a:ea typeface="Palatino" pitchFamily="2" charset="77"/>
              </a:rPr>
              <a:t>Note : </a:t>
            </a:r>
            <a:br>
              <a:rPr lang="fr-FR" dirty="0">
                <a:latin typeface="Palatino" pitchFamily="2" charset="77"/>
                <a:ea typeface="Palatino" pitchFamily="2" charset="77"/>
              </a:rPr>
            </a:br>
            <a:r>
              <a:rPr lang="fr-FR" dirty="0">
                <a:latin typeface="Palatino" pitchFamily="2" charset="77"/>
                <a:ea typeface="Palatino" pitchFamily="2" charset="77"/>
              </a:rPr>
              <a:t>S151R2335 </a:t>
            </a:r>
            <a:r>
              <a:rPr lang="fr-FR" dirty="0" err="1">
                <a:latin typeface="Palatino" pitchFamily="2" charset="77"/>
                <a:ea typeface="Palatino" pitchFamily="2" charset="77"/>
              </a:rPr>
              <a:t>refers</a:t>
            </a:r>
            <a:r>
              <a:rPr lang="fr-FR" dirty="0">
                <a:latin typeface="Palatino" pitchFamily="2" charset="77"/>
                <a:ea typeface="Palatino" pitchFamily="2" charset="77"/>
              </a:rPr>
              <a:t> to the </a:t>
            </a:r>
            <a:r>
              <a:rPr lang="fr-FR" dirty="0" err="1">
                <a:latin typeface="Palatino" pitchFamily="2" charset="77"/>
                <a:ea typeface="Palatino" pitchFamily="2" charset="77"/>
              </a:rPr>
              <a:t>detailed</a:t>
            </a:r>
            <a:r>
              <a:rPr lang="fr-FR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dirty="0" err="1">
                <a:latin typeface="Palatino" pitchFamily="2" charset="77"/>
                <a:ea typeface="Palatino" pitchFamily="2" charset="77"/>
              </a:rPr>
              <a:t>mechanism</a:t>
            </a:r>
            <a:endParaRPr lang="fr-FR" dirty="0">
              <a:latin typeface="Palatino" pitchFamily="2" charset="77"/>
              <a:ea typeface="Palatino" pitchFamily="2" charset="77"/>
            </a:endParaRPr>
          </a:p>
          <a:p>
            <a:pPr algn="r"/>
            <a:r>
              <a:rPr lang="fr-FR" dirty="0">
                <a:latin typeface="Palatino" pitchFamily="2" charset="77"/>
                <a:ea typeface="Palatino" pitchFamily="2" charset="77"/>
              </a:rPr>
              <a:t>S24R148 </a:t>
            </a:r>
            <a:r>
              <a:rPr lang="fr-FR" dirty="0" err="1">
                <a:latin typeface="Palatino" pitchFamily="2" charset="77"/>
                <a:ea typeface="Palatino" pitchFamily="2" charset="77"/>
              </a:rPr>
              <a:t>refers</a:t>
            </a:r>
            <a:r>
              <a:rPr lang="fr-FR" dirty="0">
                <a:latin typeface="Palatino" pitchFamily="2" charset="77"/>
                <a:ea typeface="Palatino" pitchFamily="2" charset="77"/>
              </a:rPr>
              <a:t> to the </a:t>
            </a:r>
            <a:r>
              <a:rPr lang="fr-FR" dirty="0" err="1">
                <a:latin typeface="Palatino" pitchFamily="2" charset="77"/>
                <a:ea typeface="Palatino" pitchFamily="2" charset="77"/>
              </a:rPr>
              <a:t>skeletal</a:t>
            </a:r>
            <a:r>
              <a:rPr lang="fr-FR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dirty="0" err="1">
                <a:latin typeface="Palatino" pitchFamily="2" charset="77"/>
                <a:ea typeface="Palatino" pitchFamily="2" charset="77"/>
              </a:rPr>
              <a:t>mechanism</a:t>
            </a:r>
            <a:br>
              <a:rPr lang="fr-FR" dirty="0">
                <a:latin typeface="Palatino" pitchFamily="2" charset="77"/>
                <a:ea typeface="Palatino" pitchFamily="2" charset="77"/>
              </a:rPr>
            </a:br>
            <a:r>
              <a:rPr lang="fr-FR" dirty="0">
                <a:latin typeface="Palatino" pitchFamily="2" charset="77"/>
                <a:ea typeface="Palatino" pitchFamily="2" charset="77"/>
              </a:rPr>
              <a:t>S15R138QSS9 </a:t>
            </a:r>
            <a:r>
              <a:rPr lang="fr-FR" dirty="0" err="1">
                <a:latin typeface="Palatino" pitchFamily="2" charset="77"/>
                <a:ea typeface="Palatino" pitchFamily="2" charset="77"/>
              </a:rPr>
              <a:t>refers</a:t>
            </a:r>
            <a:r>
              <a:rPr lang="fr-FR" dirty="0">
                <a:latin typeface="Palatino" pitchFamily="2" charset="77"/>
                <a:ea typeface="Palatino" pitchFamily="2" charset="77"/>
              </a:rPr>
              <a:t> to the ARC </a:t>
            </a:r>
            <a:r>
              <a:rPr lang="fr-FR" dirty="0" err="1">
                <a:latin typeface="Palatino" pitchFamily="2" charset="77"/>
                <a:ea typeface="Palatino" pitchFamily="2" charset="77"/>
              </a:rPr>
              <a:t>mechanism</a:t>
            </a:r>
            <a:endParaRPr lang="fr-FR" dirty="0">
              <a:latin typeface="Palatino" pitchFamily="2" charset="77"/>
              <a:ea typeface="Palatino" pitchFamily="2" charset="77"/>
            </a:endParaRPr>
          </a:p>
          <a:p>
            <a:pPr algn="r"/>
            <a:endParaRPr lang="fr-FR" dirty="0">
              <a:latin typeface="Palatino" pitchFamily="2" charset="77"/>
              <a:ea typeface="Palatino" pitchFamily="2" charset="77"/>
            </a:endParaRPr>
          </a:p>
          <a:p>
            <a:pPr algn="r"/>
            <a:r>
              <a:rPr lang="fr-FR" dirty="0">
                <a:latin typeface="Palatino" pitchFamily="2" charset="77"/>
                <a:ea typeface="Palatino" pitchFamily="2" charset="77"/>
              </a:rPr>
              <a:t>24/10/2020</a:t>
            </a:r>
          </a:p>
          <a:p>
            <a:pPr algn="r"/>
            <a:r>
              <a:rPr lang="fr-FR" dirty="0">
                <a:latin typeface="Palatino" pitchFamily="2" charset="77"/>
                <a:ea typeface="Palatino" pitchFamily="2" charset="77"/>
              </a:rPr>
              <a:t> </a:t>
            </a:r>
            <a:br>
              <a:rPr lang="fr-FR" dirty="0">
                <a:latin typeface="Palatino" pitchFamily="2" charset="77"/>
                <a:ea typeface="Palatino" pitchFamily="2" charset="77"/>
              </a:rPr>
            </a:br>
            <a:endParaRPr lang="fr-FR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864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D33D3D0-1F7D-BC40-9A48-526F80F11D18}"/>
              </a:ext>
            </a:extLst>
          </p:cNvPr>
          <p:cNvSpPr txBox="1">
            <a:spLocks/>
          </p:cNvSpPr>
          <p:nvPr/>
        </p:nvSpPr>
        <p:spPr>
          <a:xfrm>
            <a:off x="-9525" y="1"/>
            <a:ext cx="11960099" cy="127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1D </a:t>
            </a:r>
            <a:r>
              <a:rPr lang="fr-FR" sz="3000" b="1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premixed</a:t>
            </a: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3000" b="1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flames</a:t>
            </a:r>
            <a:b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</a:b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Final CO2 mass fraction : </a:t>
            </a:r>
            <a:r>
              <a:rPr lang="fr-FR" sz="3000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T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= 650K, P = 5 bar </a:t>
            </a:r>
            <a:r>
              <a:rPr kumimoji="0" lang="fr-FR" sz="3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  <a:t>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562B781-D4BE-F849-8FE6-F1CA4E19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5374" y="1538344"/>
            <a:ext cx="6657096" cy="3063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600" b="1" dirty="0">
                <a:latin typeface="Palatino" pitchFamily="2" charset="77"/>
                <a:ea typeface="Palatino" pitchFamily="2" charset="77"/>
              </a:rPr>
              <a:t>Final CO2 mass fraction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with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fuel = 100%CH4</a:t>
            </a:r>
            <a:endParaRPr lang="fr-FR" sz="16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F438E33-3196-5B43-9399-BFA8A077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10</a:t>
            </a:fld>
            <a:endParaRPr lang="en-AU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FE6F4CF-0096-4340-857A-9160C947A696}"/>
              </a:ext>
            </a:extLst>
          </p:cNvPr>
          <p:cNvSpPr txBox="1">
            <a:spLocks/>
          </p:cNvSpPr>
          <p:nvPr/>
        </p:nvSpPr>
        <p:spPr>
          <a:xfrm>
            <a:off x="5708297" y="1526540"/>
            <a:ext cx="6657096" cy="3063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>
                <a:latin typeface="Palatino" pitchFamily="2" charset="77"/>
                <a:ea typeface="Palatino" pitchFamily="2" charset="77"/>
              </a:rPr>
              <a:t>Final CO2 mass fraction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with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fuel = 50%CH4 + 50%H2 </a:t>
            </a: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9BDE17E-2A52-8243-A241-4D8F2A2E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1970189"/>
            <a:ext cx="5398989" cy="404924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D38E562-468F-4145-AE5B-D14AC9B8B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50" y="1970189"/>
            <a:ext cx="5398989" cy="404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6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D33D3D0-1F7D-BC40-9A48-526F80F11D18}"/>
              </a:ext>
            </a:extLst>
          </p:cNvPr>
          <p:cNvSpPr txBox="1">
            <a:spLocks/>
          </p:cNvSpPr>
          <p:nvPr/>
        </p:nvSpPr>
        <p:spPr>
          <a:xfrm>
            <a:off x="-9525" y="1"/>
            <a:ext cx="11960099" cy="127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1D </a:t>
            </a:r>
            <a:r>
              <a:rPr lang="fr-FR" sz="3000" b="1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flamelets</a:t>
            </a:r>
            <a:b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</a:br>
            <a:r>
              <a:rPr kumimoji="0" lang="fr-FR" sz="3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  <a:t>CH4-air at </a:t>
            </a:r>
            <a:r>
              <a:rPr lang="fr-FR" sz="3000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T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= 300K, P = 1 bar   </a:t>
            </a:r>
            <a:r>
              <a:rPr kumimoji="0" lang="fr-FR" sz="3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  <a:t>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562B781-D4BE-F849-8FE6-F1CA4E19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9226" y="1470626"/>
            <a:ext cx="6657096" cy="3063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600" b="1" dirty="0">
                <a:latin typeface="Palatino" pitchFamily="2" charset="77"/>
                <a:ea typeface="Palatino" pitchFamily="2" charset="77"/>
              </a:rPr>
              <a:t>Integrated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heat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release rate</a:t>
            </a:r>
            <a:endParaRPr lang="fr-FR" sz="16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F438E33-3196-5B43-9399-BFA8A077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11</a:t>
            </a:fld>
            <a:endParaRPr lang="en-AU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FE6F4CF-0096-4340-857A-9160C947A696}"/>
              </a:ext>
            </a:extLst>
          </p:cNvPr>
          <p:cNvSpPr txBox="1">
            <a:spLocks/>
          </p:cNvSpPr>
          <p:nvPr/>
        </p:nvSpPr>
        <p:spPr>
          <a:xfrm>
            <a:off x="5534904" y="1470626"/>
            <a:ext cx="6657096" cy="3063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>
                <a:latin typeface="Palatino" pitchFamily="2" charset="77"/>
                <a:ea typeface="Palatino" pitchFamily="2" charset="77"/>
              </a:rPr>
              <a:t>Maximum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temperature</a:t>
            </a: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AE4AAC3-C21B-594B-8E4F-9D6E31B88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" y="1777000"/>
            <a:ext cx="5700438" cy="42753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25662A9-4986-EF47-B134-43BE2FBC3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417" y="1777000"/>
            <a:ext cx="5700438" cy="42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89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D33D3D0-1F7D-BC40-9A48-526F80F11D18}"/>
              </a:ext>
            </a:extLst>
          </p:cNvPr>
          <p:cNvSpPr txBox="1">
            <a:spLocks/>
          </p:cNvSpPr>
          <p:nvPr/>
        </p:nvSpPr>
        <p:spPr>
          <a:xfrm>
            <a:off x="-9525" y="1"/>
            <a:ext cx="11960099" cy="127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1D </a:t>
            </a:r>
            <a:r>
              <a:rPr lang="fr-FR" sz="3000" b="1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flamelets</a:t>
            </a:r>
            <a:b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</a:b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CH4-air at </a:t>
            </a:r>
            <a:r>
              <a:rPr lang="fr-FR" sz="3000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T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= 300K, P = 1 bar</a:t>
            </a:r>
            <a:endParaRPr kumimoji="0" lang="fr-FR" sz="30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j-cs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562B781-D4BE-F849-8FE6-F1CA4E19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5374" y="1538344"/>
            <a:ext cx="6657096" cy="3063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600" b="1" dirty="0">
                <a:latin typeface="Palatino" pitchFamily="2" charset="77"/>
                <a:ea typeface="Palatino" pitchFamily="2" charset="77"/>
              </a:rPr>
              <a:t>CO maximum partial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density</a:t>
            </a:r>
            <a:endParaRPr lang="fr-FR" sz="16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F438E33-3196-5B43-9399-BFA8A077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12</a:t>
            </a:fld>
            <a:endParaRPr lang="en-AU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FE6F4CF-0096-4340-857A-9160C947A696}"/>
              </a:ext>
            </a:extLst>
          </p:cNvPr>
          <p:cNvSpPr txBox="1">
            <a:spLocks/>
          </p:cNvSpPr>
          <p:nvPr/>
        </p:nvSpPr>
        <p:spPr>
          <a:xfrm>
            <a:off x="5708297" y="1526540"/>
            <a:ext cx="6657096" cy="3063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>
                <a:latin typeface="Palatino" pitchFamily="2" charset="77"/>
                <a:ea typeface="Palatino" pitchFamily="2" charset="77"/>
              </a:rPr>
              <a:t>CO2 maximum partial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density</a:t>
            </a:r>
            <a:endParaRPr lang="fr-FR" sz="1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BDF297C-EF39-D343-AEBE-AD1FD8501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53" y="1970189"/>
            <a:ext cx="5395241" cy="404643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58EFF70-7823-D44A-BD96-47270193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528" y="1970189"/>
            <a:ext cx="5395245" cy="4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8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D33D3D0-1F7D-BC40-9A48-526F80F11D18}"/>
              </a:ext>
            </a:extLst>
          </p:cNvPr>
          <p:cNvSpPr txBox="1">
            <a:spLocks/>
          </p:cNvSpPr>
          <p:nvPr/>
        </p:nvSpPr>
        <p:spPr>
          <a:xfrm>
            <a:off x="-9525" y="1"/>
            <a:ext cx="11960099" cy="127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Chemical t</a:t>
            </a:r>
            <a:r>
              <a:rPr kumimoji="0" lang="fr-FR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  <a:t>ime-scales</a:t>
            </a:r>
            <a:endParaRPr kumimoji="0" lang="fr-FR" sz="3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alatino" pitchFamily="2" charset="77"/>
              <a:ea typeface="Palatino" pitchFamily="2" charset="77"/>
              <a:cs typeface="+mj-cs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F438E33-3196-5B43-9399-BFA8A077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13</a:t>
            </a:fld>
            <a:endParaRPr lang="en-AU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9222B68-CF1F-7F41-ABE4-4A4D86780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780" y="1471384"/>
            <a:ext cx="7631487" cy="46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D33D3D0-1F7D-BC40-9A48-526F80F11D18}"/>
              </a:ext>
            </a:extLst>
          </p:cNvPr>
          <p:cNvSpPr txBox="1">
            <a:spLocks/>
          </p:cNvSpPr>
          <p:nvPr/>
        </p:nvSpPr>
        <p:spPr>
          <a:xfrm>
            <a:off x="-9525" y="1"/>
            <a:ext cx="11960099" cy="127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  <a:t>0D constant pressure </a:t>
            </a:r>
            <a:r>
              <a:rPr kumimoji="0" lang="fr-FR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  <a:t>reactors</a:t>
            </a:r>
            <a:b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</a:br>
            <a:r>
              <a:rPr kumimoji="0" lang="fr-FR" sz="3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  <a:t>Auto ignition time : CH4-air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562B781-D4BE-F849-8FE6-F1CA4E19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837" y="1455602"/>
            <a:ext cx="6657096" cy="3063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600" b="1" dirty="0">
                <a:latin typeface="Palatino" pitchFamily="2" charset="77"/>
                <a:ea typeface="Palatino" pitchFamily="2" charset="77"/>
              </a:rPr>
              <a:t>Auto ignition time at P = 1 bar </a:t>
            </a:r>
            <a:endParaRPr lang="fr-FR" sz="16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F438E33-3196-5B43-9399-BFA8A077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2</a:t>
            </a:fld>
            <a:endParaRPr lang="en-AU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1E52E4-97D8-DD48-99C4-4A813222D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37" y="1761976"/>
            <a:ext cx="5842000" cy="43815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9B78891-0E1E-D448-A4A7-73EFDBBCA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574" y="1761976"/>
            <a:ext cx="5842000" cy="4381500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FE6F4CF-0096-4340-857A-9160C947A696}"/>
              </a:ext>
            </a:extLst>
          </p:cNvPr>
          <p:cNvSpPr txBox="1">
            <a:spLocks/>
          </p:cNvSpPr>
          <p:nvPr/>
        </p:nvSpPr>
        <p:spPr>
          <a:xfrm>
            <a:off x="5970524" y="1455602"/>
            <a:ext cx="6657096" cy="3063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600" b="1" dirty="0">
                <a:latin typeface="Palatino" pitchFamily="2" charset="77"/>
                <a:ea typeface="Palatino" pitchFamily="2" charset="77"/>
              </a:rPr>
              <a:t>Auto ignition time at P = 0.3 bar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4483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D33D3D0-1F7D-BC40-9A48-526F80F11D18}"/>
              </a:ext>
            </a:extLst>
          </p:cNvPr>
          <p:cNvSpPr txBox="1">
            <a:spLocks/>
          </p:cNvSpPr>
          <p:nvPr/>
        </p:nvSpPr>
        <p:spPr>
          <a:xfrm>
            <a:off x="-9525" y="1"/>
            <a:ext cx="11960099" cy="127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1D </a:t>
            </a:r>
            <a:r>
              <a:rPr lang="fr-FR" sz="3000" b="1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premixed</a:t>
            </a: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3000" b="1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flames</a:t>
            </a:r>
            <a:b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</a:br>
            <a:r>
              <a:rPr lang="fr-FR" sz="3000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Laminar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3000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flame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speed : CH4-air at </a:t>
            </a:r>
            <a:r>
              <a:rPr lang="fr-FR" sz="3000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T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= 300K </a:t>
            </a:r>
            <a:r>
              <a:rPr kumimoji="0" lang="fr-FR" sz="3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  <a:t>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562B781-D4BE-F849-8FE6-F1CA4E19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837" y="1455602"/>
            <a:ext cx="6657096" cy="3063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Laminar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flame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speed at P = 1 bar </a:t>
            </a:r>
            <a:endParaRPr lang="fr-FR" sz="16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F438E33-3196-5B43-9399-BFA8A077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3</a:t>
            </a:fld>
            <a:endParaRPr lang="en-AU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FE6F4CF-0096-4340-857A-9160C947A696}"/>
              </a:ext>
            </a:extLst>
          </p:cNvPr>
          <p:cNvSpPr txBox="1">
            <a:spLocks/>
          </p:cNvSpPr>
          <p:nvPr/>
        </p:nvSpPr>
        <p:spPr>
          <a:xfrm>
            <a:off x="5583197" y="1470626"/>
            <a:ext cx="6657096" cy="3063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Laminar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flame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speed at P = 0.3 bar </a:t>
            </a: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A3638C-E42F-5A40-BF83-5675671C7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9" y="1939382"/>
            <a:ext cx="5440725" cy="40805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D238A8-A100-8F4F-A388-A2DECD46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570" y="1939665"/>
            <a:ext cx="5440351" cy="408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1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D33D3D0-1F7D-BC40-9A48-526F80F11D18}"/>
              </a:ext>
            </a:extLst>
          </p:cNvPr>
          <p:cNvSpPr txBox="1">
            <a:spLocks/>
          </p:cNvSpPr>
          <p:nvPr/>
        </p:nvSpPr>
        <p:spPr>
          <a:xfrm>
            <a:off x="-9525" y="1"/>
            <a:ext cx="11960099" cy="127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1D </a:t>
            </a:r>
            <a:r>
              <a:rPr lang="fr-FR" sz="3000" b="1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premixed</a:t>
            </a: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3000" b="1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flames</a:t>
            </a:r>
            <a:b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</a:br>
            <a:r>
              <a:rPr lang="fr-FR" sz="3000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Laminar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3000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flame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speed : </a:t>
            </a:r>
            <a:r>
              <a:rPr lang="fr-FR" sz="3000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T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= 650K, P = 5 bar </a:t>
            </a:r>
            <a:r>
              <a:rPr kumimoji="0" lang="fr-FR" sz="3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  <a:t>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562B781-D4BE-F849-8FE6-F1CA4E19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5374" y="1538344"/>
            <a:ext cx="6657096" cy="3063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Laminar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flame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speed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with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fuel = 100%CH4</a:t>
            </a:r>
            <a:endParaRPr lang="fr-FR" sz="16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F438E33-3196-5B43-9399-BFA8A077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4</a:t>
            </a:fld>
            <a:endParaRPr lang="en-AU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FE6F4CF-0096-4340-857A-9160C947A696}"/>
              </a:ext>
            </a:extLst>
          </p:cNvPr>
          <p:cNvSpPr txBox="1">
            <a:spLocks/>
          </p:cNvSpPr>
          <p:nvPr/>
        </p:nvSpPr>
        <p:spPr>
          <a:xfrm>
            <a:off x="5708297" y="1526540"/>
            <a:ext cx="6657096" cy="3063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Laminar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flame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speed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with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fuel = 50%CH4 + 50%H2 </a:t>
            </a:r>
            <a:endParaRPr lang="fr-FR" sz="1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43D4D0E-5D41-4446-895F-ABE6BD1E7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24" y="1969430"/>
            <a:ext cx="5414700" cy="40610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EB17F27-BC98-3146-88A6-6905FE8DD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001" y="1970188"/>
            <a:ext cx="5413689" cy="40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1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D33D3D0-1F7D-BC40-9A48-526F80F11D18}"/>
              </a:ext>
            </a:extLst>
          </p:cNvPr>
          <p:cNvSpPr txBox="1">
            <a:spLocks/>
          </p:cNvSpPr>
          <p:nvPr/>
        </p:nvSpPr>
        <p:spPr>
          <a:xfrm>
            <a:off x="-9525" y="1"/>
            <a:ext cx="11960099" cy="127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1D </a:t>
            </a:r>
            <a:r>
              <a:rPr lang="fr-FR" sz="3000" b="1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premixed</a:t>
            </a: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3000" b="1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flames</a:t>
            </a:r>
            <a:b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</a:br>
            <a:r>
              <a:rPr kumimoji="0" lang="fr-FR" sz="300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  <a:t>Adiabatic</a:t>
            </a:r>
            <a:r>
              <a:rPr kumimoji="0" lang="fr-FR" sz="3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  <a:t> </a:t>
            </a:r>
            <a:r>
              <a:rPr kumimoji="0" lang="fr-FR" sz="300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  <a:t>temperature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: CH4-air at </a:t>
            </a:r>
            <a:r>
              <a:rPr lang="fr-FR" sz="3000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T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= 300K </a:t>
            </a:r>
            <a:r>
              <a:rPr kumimoji="0" lang="fr-FR" sz="3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  <a:t>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562B781-D4BE-F849-8FE6-F1CA4E19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9225" y="1470626"/>
            <a:ext cx="6657096" cy="3063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Adiabatic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temperature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at P = 1 bar </a:t>
            </a:r>
            <a:endParaRPr lang="fr-FR" sz="16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F438E33-3196-5B43-9399-BFA8A077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5</a:t>
            </a:fld>
            <a:endParaRPr lang="en-AU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FE6F4CF-0096-4340-857A-9160C947A696}"/>
              </a:ext>
            </a:extLst>
          </p:cNvPr>
          <p:cNvSpPr txBox="1">
            <a:spLocks/>
          </p:cNvSpPr>
          <p:nvPr/>
        </p:nvSpPr>
        <p:spPr>
          <a:xfrm>
            <a:off x="5583197" y="1470626"/>
            <a:ext cx="6657096" cy="3063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Adiabatic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temperature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at P = 0.3 bar </a:t>
            </a:r>
            <a:endParaRPr lang="fr-FR" sz="1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308A545-4004-AB45-8823-85A69C0AF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60" y="1969430"/>
            <a:ext cx="5440727" cy="40805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9E4B818-3D69-6048-9F73-402ACA3AA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188" y="1969430"/>
            <a:ext cx="5439113" cy="407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6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D33D3D0-1F7D-BC40-9A48-526F80F11D18}"/>
              </a:ext>
            </a:extLst>
          </p:cNvPr>
          <p:cNvSpPr txBox="1">
            <a:spLocks/>
          </p:cNvSpPr>
          <p:nvPr/>
        </p:nvSpPr>
        <p:spPr>
          <a:xfrm>
            <a:off x="-9525" y="1"/>
            <a:ext cx="11960099" cy="127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1D </a:t>
            </a:r>
            <a:r>
              <a:rPr lang="fr-FR" sz="3000" b="1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premixed</a:t>
            </a: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3000" b="1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flames</a:t>
            </a:r>
            <a:b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</a:br>
            <a:r>
              <a:rPr lang="fr-FR" sz="3000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Adiabatic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3000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temperature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: </a:t>
            </a:r>
            <a:r>
              <a:rPr lang="fr-FR" sz="3000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T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= 650K, P = 5 bar </a:t>
            </a:r>
            <a:r>
              <a:rPr kumimoji="0" lang="fr-FR" sz="3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  <a:t>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562B781-D4BE-F849-8FE6-F1CA4E19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5374" y="1538344"/>
            <a:ext cx="6657096" cy="3063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Adiabatic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temperature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with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fuel = 100%CH4</a:t>
            </a:r>
            <a:endParaRPr lang="fr-FR" sz="16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F438E33-3196-5B43-9399-BFA8A077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6</a:t>
            </a:fld>
            <a:endParaRPr lang="en-AU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FE6F4CF-0096-4340-857A-9160C947A696}"/>
              </a:ext>
            </a:extLst>
          </p:cNvPr>
          <p:cNvSpPr txBox="1">
            <a:spLocks/>
          </p:cNvSpPr>
          <p:nvPr/>
        </p:nvSpPr>
        <p:spPr>
          <a:xfrm>
            <a:off x="5708297" y="1526540"/>
            <a:ext cx="6657096" cy="3063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Adiabatic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temperature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with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fuel = 50%CH4 + 50%H2 </a:t>
            </a: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F36430C-0EAD-AA4C-B287-7FBFAF8BD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30" y="1970189"/>
            <a:ext cx="5413687" cy="406026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5A56ADA-54E2-9A46-A9D6-1FF7CDDB3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321" y="1970189"/>
            <a:ext cx="5403048" cy="40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0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D33D3D0-1F7D-BC40-9A48-526F80F11D18}"/>
              </a:ext>
            </a:extLst>
          </p:cNvPr>
          <p:cNvSpPr txBox="1">
            <a:spLocks/>
          </p:cNvSpPr>
          <p:nvPr/>
        </p:nvSpPr>
        <p:spPr>
          <a:xfrm>
            <a:off x="-9525" y="1"/>
            <a:ext cx="11960099" cy="127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1D </a:t>
            </a:r>
            <a:r>
              <a:rPr lang="fr-FR" sz="3000" b="1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premixed</a:t>
            </a: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3000" b="1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flames</a:t>
            </a:r>
            <a:b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</a:b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Maximum CO partial </a:t>
            </a:r>
            <a:r>
              <a:rPr lang="fr-FR" sz="3000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density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: CH4-air at </a:t>
            </a:r>
            <a:r>
              <a:rPr lang="fr-FR" sz="3000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T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= 300K </a:t>
            </a:r>
            <a:r>
              <a:rPr kumimoji="0" lang="fr-FR" sz="3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  <a:t>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562B781-D4BE-F849-8FE6-F1CA4E19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9226" y="1470626"/>
            <a:ext cx="6657096" cy="3063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600" b="1" dirty="0">
                <a:latin typeface="Palatino" pitchFamily="2" charset="77"/>
                <a:ea typeface="Palatino" pitchFamily="2" charset="77"/>
              </a:rPr>
              <a:t>Maximum CO partial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density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at P = 1 bar </a:t>
            </a:r>
            <a:endParaRPr lang="fr-FR" sz="16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F438E33-3196-5B43-9399-BFA8A077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7</a:t>
            </a:fld>
            <a:endParaRPr lang="en-AU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FE6F4CF-0096-4340-857A-9160C947A696}"/>
              </a:ext>
            </a:extLst>
          </p:cNvPr>
          <p:cNvSpPr txBox="1">
            <a:spLocks/>
          </p:cNvSpPr>
          <p:nvPr/>
        </p:nvSpPr>
        <p:spPr>
          <a:xfrm>
            <a:off x="5534904" y="1470626"/>
            <a:ext cx="6657096" cy="3063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>
                <a:latin typeface="Palatino" pitchFamily="2" charset="77"/>
                <a:ea typeface="Palatino" pitchFamily="2" charset="77"/>
              </a:rPr>
              <a:t>Maximum CO partial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density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at P = 0.3 bar </a:t>
            </a: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2F72B75-40AC-714D-B34D-4768EB2F5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66" y="1969430"/>
            <a:ext cx="5439113" cy="407933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BF98CE8-F1EB-C548-876C-DECCAB9C8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537" y="1969430"/>
            <a:ext cx="5443864" cy="408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1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D33D3D0-1F7D-BC40-9A48-526F80F11D18}"/>
              </a:ext>
            </a:extLst>
          </p:cNvPr>
          <p:cNvSpPr txBox="1">
            <a:spLocks/>
          </p:cNvSpPr>
          <p:nvPr/>
        </p:nvSpPr>
        <p:spPr>
          <a:xfrm>
            <a:off x="-9525" y="1"/>
            <a:ext cx="11960099" cy="127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1D </a:t>
            </a:r>
            <a:r>
              <a:rPr lang="fr-FR" sz="3000" b="1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premixed</a:t>
            </a: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3000" b="1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flames</a:t>
            </a:r>
            <a:b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</a:b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Maximum CO partial </a:t>
            </a:r>
            <a:r>
              <a:rPr lang="fr-FR" sz="3000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density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: </a:t>
            </a:r>
            <a:r>
              <a:rPr lang="fr-FR" sz="3000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T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= 650K, P = 5 bar </a:t>
            </a:r>
            <a:r>
              <a:rPr kumimoji="0" lang="fr-FR" sz="3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  <a:t>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562B781-D4BE-F849-8FE6-F1CA4E19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5374" y="1538344"/>
            <a:ext cx="6657096" cy="3063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600" b="1" dirty="0">
                <a:latin typeface="Palatino" pitchFamily="2" charset="77"/>
                <a:ea typeface="Palatino" pitchFamily="2" charset="77"/>
              </a:rPr>
              <a:t>Maximum CO partial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density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with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fuel = 100%CH4</a:t>
            </a:r>
            <a:endParaRPr lang="fr-FR" sz="16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F438E33-3196-5B43-9399-BFA8A077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8</a:t>
            </a:fld>
            <a:endParaRPr lang="en-AU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FE6F4CF-0096-4340-857A-9160C947A696}"/>
              </a:ext>
            </a:extLst>
          </p:cNvPr>
          <p:cNvSpPr txBox="1">
            <a:spLocks/>
          </p:cNvSpPr>
          <p:nvPr/>
        </p:nvSpPr>
        <p:spPr>
          <a:xfrm>
            <a:off x="5708297" y="1526540"/>
            <a:ext cx="6657096" cy="3063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>
                <a:latin typeface="Palatino" pitchFamily="2" charset="77"/>
                <a:ea typeface="Palatino" pitchFamily="2" charset="77"/>
              </a:rPr>
              <a:t>Maximum CO partial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density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with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fuel = 50%CH4 + 50%H2 </a:t>
            </a:r>
            <a:endParaRPr lang="fr-FR" sz="1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0433C02-6518-E041-9211-7AB171F7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50" y="1970189"/>
            <a:ext cx="5403048" cy="405228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E14ADC9-BDFA-0043-B40B-19735EAA9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321" y="1970189"/>
            <a:ext cx="5403048" cy="40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9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D33D3D0-1F7D-BC40-9A48-526F80F11D18}"/>
              </a:ext>
            </a:extLst>
          </p:cNvPr>
          <p:cNvSpPr txBox="1">
            <a:spLocks/>
          </p:cNvSpPr>
          <p:nvPr/>
        </p:nvSpPr>
        <p:spPr>
          <a:xfrm>
            <a:off x="-9525" y="1"/>
            <a:ext cx="11960099" cy="127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1D </a:t>
            </a:r>
            <a:r>
              <a:rPr lang="fr-FR" sz="3000" b="1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premixed</a:t>
            </a:r>
            <a:r>
              <a:rPr lang="fr-FR" sz="3000" b="1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3000" b="1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flames</a:t>
            </a:r>
            <a:b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</a:b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Final CO2 mass fraction : CH4-air at </a:t>
            </a:r>
            <a:r>
              <a:rPr lang="fr-FR" sz="3000" dirty="0" err="1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T</a:t>
            </a:r>
            <a:r>
              <a:rPr lang="fr-FR" sz="3000" dirty="0">
                <a:solidFill>
                  <a:srgbClr val="1F497D"/>
                </a:solidFill>
                <a:latin typeface="Palatino" pitchFamily="2" charset="77"/>
                <a:ea typeface="Palatino" pitchFamily="2" charset="77"/>
              </a:rPr>
              <a:t> = 300K </a:t>
            </a:r>
            <a:r>
              <a:rPr kumimoji="0" lang="fr-FR" sz="3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j-cs"/>
              </a:rPr>
              <a:t>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562B781-D4BE-F849-8FE6-F1CA4E19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9226" y="1470626"/>
            <a:ext cx="6657096" cy="3063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600" b="1" dirty="0">
                <a:latin typeface="Palatino" pitchFamily="2" charset="77"/>
                <a:ea typeface="Palatino" pitchFamily="2" charset="77"/>
              </a:rPr>
              <a:t>Final CO2 mass fraction at P = 1 bar </a:t>
            </a:r>
            <a:endParaRPr lang="fr-FR" sz="16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F438E33-3196-5B43-9399-BFA8A077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06A8-05D1-AD4B-A02B-2580DC4135A8}" type="slidenum">
              <a:rPr lang="en-AU" smtClean="0"/>
              <a:t>9</a:t>
            </a:fld>
            <a:endParaRPr lang="en-AU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FE6F4CF-0096-4340-857A-9160C947A696}"/>
              </a:ext>
            </a:extLst>
          </p:cNvPr>
          <p:cNvSpPr txBox="1">
            <a:spLocks/>
          </p:cNvSpPr>
          <p:nvPr/>
        </p:nvSpPr>
        <p:spPr>
          <a:xfrm>
            <a:off x="5534904" y="1470626"/>
            <a:ext cx="6657096" cy="3063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>
                <a:latin typeface="Palatino" pitchFamily="2" charset="77"/>
                <a:ea typeface="Palatino" pitchFamily="2" charset="77"/>
              </a:rPr>
              <a:t>Final CO2 mass fraction at P = 0.3 bar </a:t>
            </a:r>
            <a:endParaRPr lang="fr-FR" sz="1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1790B18-B730-E346-A55C-D846AE561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94" y="1969430"/>
            <a:ext cx="5443865" cy="408289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5D8584F-9CDB-FD4B-BE96-C37A14BB9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520" y="1969430"/>
            <a:ext cx="5443863" cy="408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225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14082</TotalTime>
  <Words>400</Words>
  <Application>Microsoft Macintosh PowerPoint</Application>
  <PresentationFormat>Grand écran</PresentationFormat>
  <Paragraphs>54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Palatino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Antoine PESTRE</cp:lastModifiedBy>
  <cp:revision>198</cp:revision>
  <dcterms:created xsi:type="dcterms:W3CDTF">2019-07-05T10:44:46Z</dcterms:created>
  <dcterms:modified xsi:type="dcterms:W3CDTF">2020-10-24T14:51:49Z</dcterms:modified>
</cp:coreProperties>
</file>